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5" r:id="rId3"/>
    <p:sldId id="257" r:id="rId4"/>
    <p:sldId id="258" r:id="rId5"/>
    <p:sldId id="262" r:id="rId6"/>
    <p:sldId id="263" r:id="rId7"/>
    <p:sldId id="264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3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C301A-E898-4C99-9677-D151DCC8073C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C0900-27E5-4E47-AE92-3E56EECFE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0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5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9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9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3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9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1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4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0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1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1897-4172-48E3-BB7D-188E6330A599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DC54-4E76-462A-8F46-4992E61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8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11" Type="http://schemas.openxmlformats.org/officeDocument/2006/relationships/image" Target="../media/image24.jpeg"/><Relationship Id="rId5" Type="http://schemas.openxmlformats.org/officeDocument/2006/relationships/image" Target="../media/image31.jpeg"/><Relationship Id="rId10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7157527" y="422565"/>
            <a:ext cx="1091757" cy="10437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550" y="1777592"/>
            <a:ext cx="10941268" cy="19454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«Физкультурно-досуговый центр (в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ля людей с ОВЗ)»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63219" y="422566"/>
            <a:ext cx="4728781" cy="1043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27" y="5329732"/>
            <a:ext cx="6032938" cy="95945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 практики: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Петров Константин Валерьевич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т. методист МАУ ЗАТО Северск «РЦО»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796" y="545355"/>
            <a:ext cx="850878" cy="809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3" y="4085861"/>
            <a:ext cx="2341643" cy="2441211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49" y="542162"/>
            <a:ext cx="1304670" cy="815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69" y="542161"/>
            <a:ext cx="765302" cy="8142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153" y="545355"/>
            <a:ext cx="945352" cy="80903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12016" y="492411"/>
            <a:ext cx="344342" cy="344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87393" y="492411"/>
            <a:ext cx="344342" cy="344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362770" y="492411"/>
            <a:ext cx="344342" cy="344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78353" y="0"/>
            <a:ext cx="561364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0895104" y="246105"/>
            <a:ext cx="1117856" cy="1086854"/>
            <a:chOff x="8211247" y="363412"/>
            <a:chExt cx="1800190" cy="1621364"/>
          </a:xfrm>
        </p:grpSpPr>
        <p:sp>
          <p:nvSpPr>
            <p:cNvPr id="18" name="Блок-схема: альтернативный процесс 17"/>
            <p:cNvSpPr/>
            <p:nvPr/>
          </p:nvSpPr>
          <p:spPr>
            <a:xfrm>
              <a:off x="8211247" y="363412"/>
              <a:ext cx="1800190" cy="162136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586" y="382206"/>
              <a:ext cx="1429512" cy="15209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813420" y="1501056"/>
            <a:ext cx="1199540" cy="1103693"/>
            <a:chOff x="6125645" y="374805"/>
            <a:chExt cx="1675535" cy="1553143"/>
          </a:xfrm>
        </p:grpSpPr>
        <p:sp>
          <p:nvSpPr>
            <p:cNvPr id="21" name="Овал 20"/>
            <p:cNvSpPr/>
            <p:nvPr/>
          </p:nvSpPr>
          <p:spPr>
            <a:xfrm>
              <a:off x="6125645" y="374805"/>
              <a:ext cx="1675535" cy="15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1671" y="454120"/>
              <a:ext cx="1631602" cy="1426584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86266" y="227186"/>
            <a:ext cx="2675609" cy="630621"/>
            <a:chOff x="8639503" y="767255"/>
            <a:chExt cx="2675609" cy="630621"/>
          </a:xfrm>
        </p:grpSpPr>
        <p:sp>
          <p:nvSpPr>
            <p:cNvPr id="24" name="Овал 23"/>
            <p:cNvSpPr/>
            <p:nvPr/>
          </p:nvSpPr>
          <p:spPr>
            <a:xfrm>
              <a:off x="8639503" y="767255"/>
              <a:ext cx="630621" cy="6306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944303" y="767255"/>
              <a:ext cx="2123090" cy="6306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0684491" y="767255"/>
              <a:ext cx="630621" cy="6306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86266" y="288733"/>
            <a:ext cx="670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Фото и отзывы участников </a:t>
            </a:r>
            <a:endParaRPr lang="ru-RU" sz="2400" b="1" dirty="0"/>
          </a:p>
        </p:txBody>
      </p:sp>
      <p:pic>
        <p:nvPicPr>
          <p:cNvPr id="34" name="Рисунок 33" descr="Z:\ГРАНТЫ\Грант Росатом 2021 ФДЦентр\МЕТОДИЧКА\ОТЗЫВЫ\Открытие\откр кр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"/>
          <a:stretch/>
        </p:blipFill>
        <p:spPr bwMode="auto">
          <a:xfrm>
            <a:off x="6787859" y="3508413"/>
            <a:ext cx="1442737" cy="319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Z:\ГРАНТЫ\Грант Росатом 2021 ФДЦентр\МЕТОДИЧКА\ОТЗЫВЫ\Открытие\Открытие Саворенко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" r="9517"/>
          <a:stretch/>
        </p:blipFill>
        <p:spPr bwMode="auto">
          <a:xfrm>
            <a:off x="8362389" y="3508413"/>
            <a:ext cx="2347317" cy="26766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" name="Объект 35"/>
          <p:cNvGraphicFramePr>
            <a:graphicFrameLocks noChangeAspect="1"/>
          </p:cNvGraphicFramePr>
          <p:nvPr>
            <p:extLst/>
          </p:nvPr>
        </p:nvGraphicFramePr>
        <p:xfrm>
          <a:off x="6707915" y="283627"/>
          <a:ext cx="3931524" cy="30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7" imgW="7563600" imgH="10685880" progId="AcroExch.Document.DC">
                  <p:embed/>
                </p:oleObj>
              </mc:Choice>
              <mc:Fallback>
                <p:oleObj name="Acrobat Document" r:id="rId7" imgW="7563600" imgH="10685880" progId="AcroExch.Document.DC">
                  <p:embed/>
                  <p:pic>
                    <p:nvPicPr>
                      <p:cNvPr id="36" name="Объект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926" b="45316"/>
                      <a:stretch>
                        <a:fillRect/>
                      </a:stretch>
                    </p:blipFill>
                    <p:spPr bwMode="auto">
                      <a:xfrm>
                        <a:off x="6707915" y="283627"/>
                        <a:ext cx="3931524" cy="3017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Рисунок 36" descr="Z:\2021-11-28 Фестиваль ГТО\DSC01356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4"/>
          <a:stretch/>
        </p:blipFill>
        <p:spPr bwMode="auto">
          <a:xfrm>
            <a:off x="659750" y="3773286"/>
            <a:ext cx="5238750" cy="2964180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 descr="C:\Users\Ольга Альшина\Desktop\ФДЦентр\МЕТОДИЧКА\ОТКРЫТИЕ\DSC01524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0" y="968026"/>
            <a:ext cx="3679780" cy="265731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0" name="Рисунок 39" descr="Z:\2021-10-06 Малые муниципальные паралимпийский игры\DSC0077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03" y="258703"/>
            <a:ext cx="2317392" cy="154577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1" name="Рисунок 40" descr="C:\Users\Ольга Альшина\Desktop\ФДЦентр\IMG_7355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58" y="1952428"/>
            <a:ext cx="2301756" cy="1672911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8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46966" y="3492595"/>
            <a:ext cx="11645034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КОНОВАЛОВА Ольга Владимировна,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зам. начальника Управления Образования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Администрации ЗАТО Северск</a:t>
            </a:r>
          </a:p>
          <a:p>
            <a:pPr>
              <a:lnSpc>
                <a:spcPct val="114000"/>
              </a:lnSpc>
            </a:pPr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СОБОЛЕВА Ирина Александровна, 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методист «РЦО»,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зам.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председателя ДЮОО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МПМиНС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«ЛОЗА»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АЛЬШИНА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Ольга Сергеевна,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методист «РЦО»</a:t>
            </a:r>
          </a:p>
          <a:p>
            <a:pPr>
              <a:lnSpc>
                <a:spcPct val="114000"/>
              </a:lnSpc>
            </a:pPr>
            <a:r>
              <a:rPr 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ГОНОХОВА Оксана Львовна, 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председатель ДЮОО </a:t>
            </a:r>
            <a:r>
              <a:rPr lang="ru-RU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МПМиНС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«ЛОЗА»</a:t>
            </a:r>
            <a:endParaRPr lang="ru-RU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ИЛЬИНА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Наталья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Николаевна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СГОО «Клуб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молодых инвалидов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«Ровесники»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xn--80aabfqjj3bddt.xn----7sbhlbh0a1awgee.xn--p1ai/uploads/ckfinder/userfiles/images/UO/%D0%9A%D0%BE%D0%BD%D0%BE%D0%B2%D0%B0%D0%BB%D0%BE%D0%B2%D0%B0%D0%9E%D0%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76" y="1641630"/>
            <a:ext cx="1428750" cy="1790701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08" y="1642380"/>
            <a:ext cx="1315691" cy="1789200"/>
          </a:xfrm>
          <a:prstGeom prst="roundRect">
            <a:avLst/>
          </a:prstGeom>
        </p:spPr>
      </p:pic>
      <p:sp>
        <p:nvSpPr>
          <p:cNvPr id="3" name="AutoShape 4" descr="blob:https://web.whatsapp.com/18c040be-f0e4-4431-a095-5aba846bd881"/>
          <p:cNvSpPr>
            <a:spLocks noChangeAspect="1" noChangeArrowheads="1"/>
          </p:cNvSpPr>
          <p:nvPr/>
        </p:nvSpPr>
        <p:spPr bwMode="auto">
          <a:xfrm>
            <a:off x="-2414308" y="-144463"/>
            <a:ext cx="2874683" cy="28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r="6309"/>
          <a:stretch/>
        </p:blipFill>
        <p:spPr>
          <a:xfrm>
            <a:off x="7403763" y="1642380"/>
            <a:ext cx="1641189" cy="1789200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90" y="1642380"/>
            <a:ext cx="1755654" cy="1789200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 t="29982" r="5075" b="36368"/>
          <a:stretch/>
        </p:blipFill>
        <p:spPr>
          <a:xfrm>
            <a:off x="9605715" y="1642380"/>
            <a:ext cx="1629698" cy="1789200"/>
          </a:xfrm>
          <a:prstGeom prst="round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-392845" y="-478309"/>
            <a:ext cx="1361177" cy="13611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231" y="491982"/>
            <a:ext cx="344342" cy="312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82608" y="491982"/>
            <a:ext cx="344342" cy="312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57985" y="491982"/>
            <a:ext cx="344342" cy="312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943132"/>
            <a:ext cx="4464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57527" y="265550"/>
            <a:ext cx="1091757" cy="10437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63219" y="265551"/>
            <a:ext cx="4728781" cy="1043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796" y="388340"/>
            <a:ext cx="850878" cy="8090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49" y="385147"/>
            <a:ext cx="1304670" cy="8154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69" y="385146"/>
            <a:ext cx="765302" cy="8142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153" y="388340"/>
            <a:ext cx="945352" cy="8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3779" y="0"/>
            <a:ext cx="428822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159902" y="155275"/>
            <a:ext cx="1117856" cy="1086854"/>
            <a:chOff x="8211247" y="363412"/>
            <a:chExt cx="1800190" cy="1621364"/>
          </a:xfrm>
        </p:grpSpPr>
        <p:sp>
          <p:nvSpPr>
            <p:cNvPr id="11" name="Блок-схема: альтернативный процесс 10"/>
            <p:cNvSpPr/>
            <p:nvPr/>
          </p:nvSpPr>
          <p:spPr>
            <a:xfrm>
              <a:off x="8211247" y="363412"/>
              <a:ext cx="1800190" cy="162136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586" y="382206"/>
              <a:ext cx="1429512" cy="152095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35749" y="3429000"/>
            <a:ext cx="69974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Цель </a:t>
            </a:r>
            <a:r>
              <a:rPr lang="ru-RU" sz="2400" b="1" dirty="0"/>
              <a:t>проекта: формирование компетенции здорового образа жизни у жителей города </a:t>
            </a:r>
            <a:r>
              <a:rPr lang="ru-RU" sz="2400" b="1" dirty="0" smtClean="0"/>
              <a:t>в </a:t>
            </a:r>
            <a:r>
              <a:rPr lang="ru-RU" sz="2400" b="1" dirty="0"/>
              <a:t>специально созданном общественном пространстве – «Физкультурно-досуговом центре (в </a:t>
            </a:r>
            <a:r>
              <a:rPr lang="ru-RU" sz="2400" b="1" dirty="0" err="1"/>
              <a:t>т.ч</a:t>
            </a:r>
            <a:r>
              <a:rPr lang="ru-RU" sz="2400" b="1" dirty="0"/>
              <a:t>. для людей с ОВЗ)».</a:t>
            </a:r>
          </a:p>
          <a:p>
            <a:endParaRPr lang="ru-RU" sz="2400" b="1" dirty="0" smtClean="0"/>
          </a:p>
          <a:p>
            <a:pPr algn="ctr"/>
            <a:r>
              <a:rPr lang="ru-RU" sz="2400" b="1" dirty="0" smtClean="0"/>
              <a:t>Сроки</a:t>
            </a:r>
            <a:r>
              <a:rPr lang="ru-RU" sz="2400" b="1" dirty="0"/>
              <a:t>: </a:t>
            </a:r>
            <a:r>
              <a:rPr lang="ru-RU" sz="2400" b="1" dirty="0" smtClean="0"/>
              <a:t>26.05.2021 </a:t>
            </a:r>
            <a:r>
              <a:rPr lang="ru-RU" sz="2400" b="1" dirty="0"/>
              <a:t>– </a:t>
            </a:r>
            <a:r>
              <a:rPr lang="ru-RU" sz="2400" b="1" dirty="0" smtClean="0"/>
              <a:t>31.12.2021</a:t>
            </a:r>
          </a:p>
          <a:p>
            <a:pPr algn="ctr"/>
            <a:r>
              <a:rPr lang="ru-RU" sz="2400" b="1" dirty="0" smtClean="0"/>
              <a:t>Целевая аудитория – семьи с детьми (в </a:t>
            </a:r>
            <a:r>
              <a:rPr lang="ru-RU" sz="2400" b="1" dirty="0" err="1"/>
              <a:t>т.ч</a:t>
            </a:r>
            <a:r>
              <a:rPr lang="ru-RU" sz="2400" b="1" dirty="0"/>
              <a:t>. </a:t>
            </a:r>
            <a:r>
              <a:rPr lang="ru-RU" sz="2400" b="1" dirty="0" smtClean="0"/>
              <a:t>с ОВЗ)</a:t>
            </a:r>
            <a:endParaRPr lang="ru-RU" sz="2400" b="1" dirty="0"/>
          </a:p>
          <a:p>
            <a:endParaRPr lang="ru-RU" sz="2800" b="1" dirty="0">
              <a:solidFill>
                <a:srgbClr val="003399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577613" y="195863"/>
            <a:ext cx="1199540" cy="1103693"/>
            <a:chOff x="6125645" y="374805"/>
            <a:chExt cx="1675535" cy="1553143"/>
          </a:xfrm>
        </p:grpSpPr>
        <p:sp>
          <p:nvSpPr>
            <p:cNvPr id="15" name="Овал 14"/>
            <p:cNvSpPr/>
            <p:nvPr/>
          </p:nvSpPr>
          <p:spPr>
            <a:xfrm>
              <a:off x="6125645" y="374805"/>
              <a:ext cx="1675535" cy="15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1671" y="454120"/>
              <a:ext cx="1631602" cy="1426584"/>
            </a:xfrm>
            <a:prstGeom prst="rect">
              <a:avLst/>
            </a:prstGeom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769711" y="384682"/>
            <a:ext cx="6096000" cy="296251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Муниципальный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социально-педагогический </a:t>
            </a:r>
            <a:r>
              <a:rPr lang="ru-RU" sz="2800" b="1" dirty="0">
                <a:solidFill>
                  <a:schemeClr val="bg1"/>
                </a:solidFill>
              </a:rPr>
              <a:t>проект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rgbClr val="003399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«Физкультурно-досуговый центр (в </a:t>
            </a:r>
            <a:r>
              <a:rPr lang="ru-RU" sz="2800" b="1" dirty="0" err="1">
                <a:solidFill>
                  <a:schemeClr val="bg1"/>
                </a:solidFill>
              </a:rPr>
              <a:t>т.ч</a:t>
            </a:r>
            <a:r>
              <a:rPr lang="ru-RU" sz="2800" b="1" dirty="0">
                <a:solidFill>
                  <a:schemeClr val="bg1"/>
                </a:solidFill>
              </a:rPr>
              <a:t>. для людей с ОВЗ</a:t>
            </a:r>
            <a:r>
              <a:rPr lang="ru-RU" sz="2800" b="1" dirty="0" smtClean="0">
                <a:solidFill>
                  <a:schemeClr val="bg1"/>
                </a:solidFill>
              </a:rPr>
              <a:t>)»,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рганизация – автор </a:t>
            </a:r>
            <a:r>
              <a:rPr lang="ru-RU" sz="2800" b="1" dirty="0">
                <a:solidFill>
                  <a:schemeClr val="bg1"/>
                </a:solidFill>
              </a:rPr>
              <a:t>проекта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МАУ ЗАТО Северск «РЦО»</a:t>
            </a:r>
          </a:p>
        </p:txBody>
      </p:sp>
      <p:pic>
        <p:nvPicPr>
          <p:cNvPr id="14" name="Рисунок 13" descr="C:\Users\Ольга Альшина\Desktop\ФДЦентр\IMG_4232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082" y="1865938"/>
            <a:ext cx="2070317" cy="193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Z:\ГРАНТЫ\Грант Росатом 2021 ФДЦентр\ОТЧЕТУ Мероприятия ФДЦ\Пусть всегда будет солнце\IMG_344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17052" r="17667" b="-867"/>
          <a:stretch/>
        </p:blipFill>
        <p:spPr bwMode="auto">
          <a:xfrm>
            <a:off x="9131082" y="4290646"/>
            <a:ext cx="2070317" cy="1827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56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67689" y="336639"/>
            <a:ext cx="2675609" cy="630621"/>
            <a:chOff x="8639503" y="767255"/>
            <a:chExt cx="2675609" cy="630621"/>
          </a:xfrm>
        </p:grpSpPr>
        <p:sp>
          <p:nvSpPr>
            <p:cNvPr id="24" name="Овал 23"/>
            <p:cNvSpPr/>
            <p:nvPr/>
          </p:nvSpPr>
          <p:spPr>
            <a:xfrm>
              <a:off x="8639503" y="767255"/>
              <a:ext cx="630621" cy="6306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944303" y="767255"/>
              <a:ext cx="2123090" cy="6306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0684491" y="767255"/>
              <a:ext cx="630621" cy="6306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0547995" y="439866"/>
            <a:ext cx="1117856" cy="1086854"/>
            <a:chOff x="8211247" y="363412"/>
            <a:chExt cx="1800190" cy="1621364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8211247" y="363412"/>
              <a:ext cx="1800190" cy="162136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586" y="382206"/>
              <a:ext cx="1429512" cy="152095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0466311" y="1694817"/>
            <a:ext cx="1199540" cy="1103693"/>
            <a:chOff x="6125645" y="374805"/>
            <a:chExt cx="1675535" cy="1553143"/>
          </a:xfrm>
        </p:grpSpPr>
        <p:sp>
          <p:nvSpPr>
            <p:cNvPr id="15" name="Овал 14"/>
            <p:cNvSpPr/>
            <p:nvPr/>
          </p:nvSpPr>
          <p:spPr>
            <a:xfrm>
              <a:off x="6125645" y="374805"/>
              <a:ext cx="1675535" cy="15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1671" y="454120"/>
              <a:ext cx="1631602" cy="142658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04547" y="1889139"/>
            <a:ext cx="7723366" cy="919401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Семейный праздник «Пусть </a:t>
            </a:r>
            <a:r>
              <a:rPr lang="ru-RU" sz="2400" b="1" dirty="0">
                <a:solidFill>
                  <a:schemeClr val="bg1"/>
                </a:solidFill>
              </a:rPr>
              <a:t>всегда будет солнце</a:t>
            </a:r>
            <a:r>
              <a:rPr lang="ru-RU" sz="2400" b="1" dirty="0" smtClean="0">
                <a:solidFill>
                  <a:schemeClr val="bg1"/>
                </a:solidFill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 </a:t>
            </a:r>
            <a:r>
              <a:rPr lang="ru-RU" sz="2400" b="1" dirty="0">
                <a:solidFill>
                  <a:schemeClr val="bg1"/>
                </a:solidFill>
              </a:rPr>
              <a:t>Дню защиты </a:t>
            </a:r>
            <a:r>
              <a:rPr lang="ru-RU" sz="2400" b="1" dirty="0" smtClean="0">
                <a:solidFill>
                  <a:schemeClr val="bg1"/>
                </a:solidFill>
              </a:rPr>
              <a:t>детей (в </a:t>
            </a:r>
            <a:r>
              <a:rPr lang="ru-RU" sz="2400" b="1" dirty="0" err="1">
                <a:solidFill>
                  <a:schemeClr val="bg1"/>
                </a:solidFill>
              </a:rPr>
              <a:t>т.ч</a:t>
            </a:r>
            <a:r>
              <a:rPr lang="ru-RU" sz="2400" b="1" dirty="0">
                <a:solidFill>
                  <a:schemeClr val="bg1"/>
                </a:solidFill>
              </a:rPr>
              <a:t>. для людей с </a:t>
            </a:r>
            <a:r>
              <a:rPr lang="ru-RU" sz="2400" b="1" dirty="0" smtClean="0">
                <a:solidFill>
                  <a:schemeClr val="bg1"/>
                </a:solidFill>
              </a:rPr>
              <a:t>ОВЗ)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535" y="1197367"/>
            <a:ext cx="564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Основные мероприятия проекта</a:t>
            </a:r>
            <a:r>
              <a:rPr lang="ru-RU" sz="2400" b="1" dirty="0" smtClean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310" y="336639"/>
            <a:ext cx="732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Проект </a:t>
            </a:r>
            <a:r>
              <a:rPr lang="ru-RU" sz="2000" b="1" dirty="0"/>
              <a:t>направлен на повышение семейных ЗОЖ-компетенций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образа жизни, на развитие </a:t>
            </a:r>
            <a:r>
              <a:rPr lang="ru-RU" sz="2000" b="1" dirty="0" smtClean="0"/>
              <a:t>движения </a:t>
            </a:r>
            <a:r>
              <a:rPr lang="ru-RU" sz="2000" b="1" dirty="0"/>
              <a:t>«ГТО». </a:t>
            </a:r>
          </a:p>
          <a:p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20" name="Рисунок 19" descr="C:\Users\Ольга Альшина\Desktop\ФДЦентр\IMG_42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81" y="3963310"/>
            <a:ext cx="2646875" cy="226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Ольга Альшина\Desktop\ФДЦентр\152d4f53-b557-44a3-af0d-c72673c21a77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6" y="3086094"/>
            <a:ext cx="2720705" cy="228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Z:\ГРАНТЫ\Грант Росатом 2021 ФДЦентр\ОТЧЕТУ Мероприятия ФДЦ\Пусть всегда будет солнце\IMG_344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28" y="3013954"/>
            <a:ext cx="2541062" cy="21756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390184" y="2824827"/>
            <a:ext cx="8871045" cy="4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" name="Рисунок 28" descr="Z:\2021-08-26 ЦОО Российский флаг\DSC0019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05" y="3902271"/>
            <a:ext cx="2669951" cy="2390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1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67689" y="336639"/>
            <a:ext cx="2675609" cy="630621"/>
            <a:chOff x="8639503" y="767255"/>
            <a:chExt cx="2675609" cy="630621"/>
          </a:xfrm>
        </p:grpSpPr>
        <p:sp>
          <p:nvSpPr>
            <p:cNvPr id="24" name="Овал 23"/>
            <p:cNvSpPr/>
            <p:nvPr/>
          </p:nvSpPr>
          <p:spPr>
            <a:xfrm>
              <a:off x="8639503" y="767255"/>
              <a:ext cx="630621" cy="6306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944303" y="767255"/>
              <a:ext cx="2123090" cy="6306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0684491" y="767255"/>
              <a:ext cx="630621" cy="6306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0547995" y="439866"/>
            <a:ext cx="1117856" cy="1086854"/>
            <a:chOff x="8211247" y="363412"/>
            <a:chExt cx="1800190" cy="1621364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8211247" y="363412"/>
              <a:ext cx="1800190" cy="162136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586" y="382206"/>
              <a:ext cx="1429512" cy="152095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0466311" y="1694817"/>
            <a:ext cx="1199540" cy="1103693"/>
            <a:chOff x="6125645" y="374805"/>
            <a:chExt cx="1675535" cy="1553143"/>
          </a:xfrm>
        </p:grpSpPr>
        <p:sp>
          <p:nvSpPr>
            <p:cNvPr id="15" name="Овал 14"/>
            <p:cNvSpPr/>
            <p:nvPr/>
          </p:nvSpPr>
          <p:spPr>
            <a:xfrm>
              <a:off x="6125645" y="374805"/>
              <a:ext cx="1675535" cy="15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1671" y="454120"/>
              <a:ext cx="1631602" cy="14265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60745" y="1889139"/>
            <a:ext cx="6676588" cy="919401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Фестиваль </a:t>
            </a:r>
            <a:r>
              <a:rPr lang="ru-RU" sz="2400" b="1" dirty="0">
                <a:solidFill>
                  <a:schemeClr val="bg1"/>
                </a:solidFill>
              </a:rPr>
              <a:t>ГТО для людей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 </a:t>
            </a:r>
            <a:r>
              <a:rPr lang="ru-RU" sz="2400" b="1" dirty="0">
                <a:solidFill>
                  <a:schemeClr val="bg1"/>
                </a:solidFill>
              </a:rPr>
              <a:t>ограниченными  возможностями </a:t>
            </a:r>
            <a:r>
              <a:rPr lang="ru-RU" sz="2400" b="1" dirty="0" smtClean="0">
                <a:solidFill>
                  <a:schemeClr val="bg1"/>
                </a:solidFill>
              </a:rPr>
              <a:t>здоровья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535" y="1197367"/>
            <a:ext cx="564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Основные мероприятия проекта</a:t>
            </a:r>
            <a:r>
              <a:rPr lang="ru-RU" sz="2400" b="1" dirty="0" smtClean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310" y="336639"/>
            <a:ext cx="732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Проект </a:t>
            </a:r>
            <a:r>
              <a:rPr lang="ru-RU" sz="2000" b="1" dirty="0"/>
              <a:t>направлен на повышение семейных ЗОЖ-компетенций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образа жизни, на развитие </a:t>
            </a:r>
            <a:r>
              <a:rPr lang="ru-RU" sz="2000" b="1" dirty="0" smtClean="0"/>
              <a:t>движения </a:t>
            </a:r>
            <a:r>
              <a:rPr lang="ru-RU" sz="2000" b="1" dirty="0"/>
              <a:t>«ГТО». </a:t>
            </a:r>
          </a:p>
          <a:p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20" name="Рисунок 19" descr="Z:\2021-11-28 Фестиваль ГТО\DSC0122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/>
          <a:stretch/>
        </p:blipFill>
        <p:spPr bwMode="auto">
          <a:xfrm>
            <a:off x="6216162" y="3181999"/>
            <a:ext cx="2567407" cy="2154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Z:\2021-11-28 Фестиваль ГТО\DSC013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7" y="3208436"/>
            <a:ext cx="3053757" cy="212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Z:\2021-11-28 Фестиваль ГТО\DSC0132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-2263" r="-3389" b="2263"/>
          <a:stretch/>
        </p:blipFill>
        <p:spPr bwMode="auto">
          <a:xfrm>
            <a:off x="3343423" y="4334608"/>
            <a:ext cx="2872739" cy="2259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Z:\2021-11-28 Фестиваль ГТО\DSC0118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040" y="4396154"/>
            <a:ext cx="2849020" cy="2130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6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67689" y="336639"/>
            <a:ext cx="2675609" cy="630621"/>
            <a:chOff x="8639503" y="767255"/>
            <a:chExt cx="2675609" cy="630621"/>
          </a:xfrm>
        </p:grpSpPr>
        <p:sp>
          <p:nvSpPr>
            <p:cNvPr id="24" name="Овал 23"/>
            <p:cNvSpPr/>
            <p:nvPr/>
          </p:nvSpPr>
          <p:spPr>
            <a:xfrm>
              <a:off x="8639503" y="767255"/>
              <a:ext cx="630621" cy="6306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944303" y="767255"/>
              <a:ext cx="2123090" cy="6306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0684491" y="767255"/>
              <a:ext cx="630621" cy="6306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0547995" y="439866"/>
            <a:ext cx="1117856" cy="1086854"/>
            <a:chOff x="8211247" y="363412"/>
            <a:chExt cx="1800190" cy="1621364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8211247" y="363412"/>
              <a:ext cx="1800190" cy="162136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586" y="382206"/>
              <a:ext cx="1429512" cy="152095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0466311" y="1694817"/>
            <a:ext cx="1199540" cy="1103693"/>
            <a:chOff x="6125645" y="374805"/>
            <a:chExt cx="1675535" cy="1553143"/>
          </a:xfrm>
        </p:grpSpPr>
        <p:sp>
          <p:nvSpPr>
            <p:cNvPr id="15" name="Овал 14"/>
            <p:cNvSpPr/>
            <p:nvPr/>
          </p:nvSpPr>
          <p:spPr>
            <a:xfrm>
              <a:off x="6125645" y="374805"/>
              <a:ext cx="1675535" cy="15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1671" y="454120"/>
              <a:ext cx="1631602" cy="1426584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67689" y="1753329"/>
            <a:ext cx="7012166" cy="919401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Малые муниципальные </a:t>
            </a:r>
            <a:r>
              <a:rPr lang="ru-RU" sz="2400" b="1" dirty="0" smtClean="0">
                <a:solidFill>
                  <a:schemeClr val="bg1"/>
                </a:solidFill>
              </a:rPr>
              <a:t>параолимпийские </a:t>
            </a:r>
            <a:r>
              <a:rPr lang="ru-RU" sz="2400" b="1" dirty="0">
                <a:solidFill>
                  <a:schemeClr val="bg1"/>
                </a:solidFill>
              </a:rPr>
              <a:t>игры (спортивные состязания, настольные игры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535" y="1197367"/>
            <a:ext cx="564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Основные мероприятия проекта</a:t>
            </a:r>
            <a:r>
              <a:rPr lang="ru-RU" sz="2400" b="1" dirty="0" smtClean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310" y="336639"/>
            <a:ext cx="732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Проект </a:t>
            </a:r>
            <a:r>
              <a:rPr lang="ru-RU" sz="2000" b="1" dirty="0"/>
              <a:t>направлен на повышение семейных ЗОЖ-компетенций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образа жизни, на развитие </a:t>
            </a:r>
            <a:r>
              <a:rPr lang="ru-RU" sz="2000" b="1" dirty="0" smtClean="0"/>
              <a:t>движения </a:t>
            </a:r>
            <a:r>
              <a:rPr lang="ru-RU" sz="2000" b="1" dirty="0"/>
              <a:t>«ГТО». </a:t>
            </a:r>
          </a:p>
          <a:p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20" name="Рисунок 19" descr="Z:\2021-10-06 Малые муниципальные паралимпийский игры\DSC008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58" y="2798510"/>
            <a:ext cx="3048933" cy="2127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Z:\2021-10-06 Малые муниципальные паралимпийский игры\DSC007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482" y="4624109"/>
            <a:ext cx="2778369" cy="208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Z:\2021-10-06 Малые муниципальные паралимпийский игры\DSC008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2" y="2798510"/>
            <a:ext cx="3264747" cy="210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Z:\2021-10-06 Малые муниципальные паралимпийский игры\DSC0080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1670"/>
          <a:stretch/>
        </p:blipFill>
        <p:spPr bwMode="auto">
          <a:xfrm rot="5400000">
            <a:off x="3382732" y="4329459"/>
            <a:ext cx="2193294" cy="2675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6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67689" y="336639"/>
            <a:ext cx="2675609" cy="630621"/>
            <a:chOff x="8639503" y="767255"/>
            <a:chExt cx="2675609" cy="630621"/>
          </a:xfrm>
        </p:grpSpPr>
        <p:sp>
          <p:nvSpPr>
            <p:cNvPr id="24" name="Овал 23"/>
            <p:cNvSpPr/>
            <p:nvPr/>
          </p:nvSpPr>
          <p:spPr>
            <a:xfrm>
              <a:off x="8639503" y="767255"/>
              <a:ext cx="630621" cy="6306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944303" y="767255"/>
              <a:ext cx="2123090" cy="6306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0684491" y="767255"/>
              <a:ext cx="630621" cy="6306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0663084" y="423833"/>
            <a:ext cx="1117856" cy="1086854"/>
            <a:chOff x="8211247" y="363412"/>
            <a:chExt cx="1800190" cy="1621364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8211247" y="363412"/>
              <a:ext cx="1800190" cy="162136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586" y="382206"/>
              <a:ext cx="1429512" cy="152095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0663084" y="1659032"/>
            <a:ext cx="1199540" cy="1103693"/>
            <a:chOff x="6125645" y="374805"/>
            <a:chExt cx="1675535" cy="1553143"/>
          </a:xfrm>
        </p:grpSpPr>
        <p:sp>
          <p:nvSpPr>
            <p:cNvPr id="15" name="Овал 14"/>
            <p:cNvSpPr/>
            <p:nvPr/>
          </p:nvSpPr>
          <p:spPr>
            <a:xfrm>
              <a:off x="6125645" y="374805"/>
              <a:ext cx="1675535" cy="15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1671" y="454120"/>
              <a:ext cx="1631602" cy="1426584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8057" y="1753329"/>
            <a:ext cx="10509938" cy="919401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Монтаж и торжественное открытие тренажерной площадки для подготовки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 </a:t>
            </a:r>
            <a:r>
              <a:rPr lang="ru-RU" sz="2400" b="1" dirty="0">
                <a:solidFill>
                  <a:schemeClr val="bg1"/>
                </a:solidFill>
              </a:rPr>
              <a:t>сдаче физкультурно-спортивного комплекса «ГТО» </a:t>
            </a:r>
            <a:r>
              <a:rPr lang="ru-RU" sz="2400" b="1" dirty="0" smtClean="0">
                <a:solidFill>
                  <a:schemeClr val="bg1"/>
                </a:solidFill>
              </a:rPr>
              <a:t>(в </a:t>
            </a:r>
            <a:r>
              <a:rPr lang="ru-RU" sz="2400" b="1" dirty="0" err="1">
                <a:solidFill>
                  <a:schemeClr val="bg1"/>
                </a:solidFill>
              </a:rPr>
              <a:t>т.ч</a:t>
            </a:r>
            <a:r>
              <a:rPr lang="ru-RU" sz="2400" b="1" dirty="0">
                <a:solidFill>
                  <a:schemeClr val="bg1"/>
                </a:solidFill>
              </a:rPr>
              <a:t>. для людей с </a:t>
            </a:r>
            <a:r>
              <a:rPr lang="ru-RU" sz="2400" b="1" dirty="0" smtClean="0">
                <a:solidFill>
                  <a:schemeClr val="bg1"/>
                </a:solidFill>
              </a:rPr>
              <a:t>ОВЗ)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535" y="1197367"/>
            <a:ext cx="564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Основные мероприятия проекта</a:t>
            </a:r>
            <a:r>
              <a:rPr lang="ru-RU" sz="2400" b="1" dirty="0" smtClean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310" y="336639"/>
            <a:ext cx="732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Проект </a:t>
            </a:r>
            <a:r>
              <a:rPr lang="ru-RU" sz="2000" b="1" dirty="0"/>
              <a:t>направлен на повышение семейных ЗОЖ-компетенций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образа жизни, на развитие </a:t>
            </a:r>
            <a:r>
              <a:rPr lang="ru-RU" sz="2000" b="1" dirty="0" smtClean="0"/>
              <a:t>движения </a:t>
            </a:r>
            <a:r>
              <a:rPr lang="ru-RU" sz="2000" b="1" dirty="0"/>
              <a:t>«ГТО». </a:t>
            </a:r>
          </a:p>
          <a:p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20" name="Рисунок 19" descr="C:\Users\Ольга Альшина\Desktop\ФДЦентр\МЕТОДИЧКА\ОТКРЫТИЕ\DSC015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" y="3073757"/>
            <a:ext cx="4500210" cy="3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Ольга Альшина\Desktop\ФДЦентр\МЕТОДИЧКА\ОТКРЫТИЕ\DSC015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53" y="3073757"/>
            <a:ext cx="4181870" cy="3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Z:\ГРАНТЫ\Грант Росатом 2021 ФДЦентр\МЕТОДИЧКА\ОТЗЫВЫ\Открытие\откр кр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880" y="2911070"/>
            <a:ext cx="2050408" cy="3903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7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894854" y="830648"/>
            <a:ext cx="520329" cy="5203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0547995" y="439866"/>
            <a:ext cx="1117856" cy="1086854"/>
            <a:chOff x="8211247" y="363412"/>
            <a:chExt cx="1800190" cy="1621364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8211247" y="363412"/>
              <a:ext cx="1800190" cy="162136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586" y="382206"/>
              <a:ext cx="1429512" cy="152095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0466311" y="1694817"/>
            <a:ext cx="1199540" cy="1103693"/>
            <a:chOff x="6125645" y="374805"/>
            <a:chExt cx="1675535" cy="1553143"/>
          </a:xfrm>
        </p:grpSpPr>
        <p:sp>
          <p:nvSpPr>
            <p:cNvPr id="15" name="Овал 14"/>
            <p:cNvSpPr/>
            <p:nvPr/>
          </p:nvSpPr>
          <p:spPr>
            <a:xfrm>
              <a:off x="6125645" y="374805"/>
              <a:ext cx="1675535" cy="15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1671" y="454120"/>
              <a:ext cx="1631602" cy="142658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155018" y="251776"/>
            <a:ext cx="371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Качественные результаты:</a:t>
            </a:r>
            <a:endParaRPr lang="ru-RU" sz="2000" dirty="0"/>
          </a:p>
        </p:txBody>
      </p:sp>
      <p:sp>
        <p:nvSpPr>
          <p:cNvPr id="35" name="Овал 34"/>
          <p:cNvSpPr/>
          <p:nvPr/>
        </p:nvSpPr>
        <p:spPr>
          <a:xfrm>
            <a:off x="929399" y="3113981"/>
            <a:ext cx="520329" cy="5203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29399" y="4242349"/>
            <a:ext cx="520329" cy="5203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96559" y="643421"/>
            <a:ext cx="8932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Создано общественное пространство, которое позволит проводить спортивно-тренировочные мероприятия, в </a:t>
            </a:r>
            <a:r>
              <a:rPr lang="ru-RU" sz="2000" dirty="0" err="1"/>
              <a:t>т.ч</a:t>
            </a:r>
            <a:r>
              <a:rPr lang="ru-RU" sz="2000" dirty="0"/>
              <a:t>. для подготовки и сдачи норм ГТО для людей с ОВЗ.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3224" y="2960733"/>
            <a:ext cx="901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В результате реализации запланированных мероприятий впервые в городе прошли спортивные игры с использованием адаптивных </a:t>
            </a:r>
            <a:r>
              <a:rPr lang="ru-RU" sz="2000" dirty="0" smtClean="0"/>
              <a:t>снарядов.</a:t>
            </a:r>
            <a:endParaRPr lang="ru-RU" sz="2000" dirty="0"/>
          </a:p>
        </p:txBody>
      </p:sp>
      <p:sp>
        <p:nvSpPr>
          <p:cNvPr id="37" name="Овал 36"/>
          <p:cNvSpPr/>
          <p:nvPr/>
        </p:nvSpPr>
        <p:spPr>
          <a:xfrm>
            <a:off x="971377" y="5299336"/>
            <a:ext cx="520329" cy="5203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3926" y="4170968"/>
            <a:ext cx="8932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Мероприятия проекта позволили создать условия для проявления активной жизненной позиции людей с ОВЗ.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9293" y="5387989"/>
            <a:ext cx="8922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У целевой аудитории проекта сформирована компетенция здорового образа жизни.</a:t>
            </a:r>
          </a:p>
        </p:txBody>
      </p:sp>
      <p:sp>
        <p:nvSpPr>
          <p:cNvPr id="34" name="Овал 33"/>
          <p:cNvSpPr/>
          <p:nvPr/>
        </p:nvSpPr>
        <p:spPr>
          <a:xfrm>
            <a:off x="929398" y="1959016"/>
            <a:ext cx="520329" cy="5203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46" y="0"/>
            <a:ext cx="458311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5400000">
            <a:off x="-770172" y="4807335"/>
            <a:ext cx="2002649" cy="472009"/>
            <a:chOff x="8639503" y="767255"/>
            <a:chExt cx="2675609" cy="630621"/>
          </a:xfrm>
          <a:solidFill>
            <a:srgbClr val="00B0F0"/>
          </a:solidFill>
        </p:grpSpPr>
        <p:sp>
          <p:nvSpPr>
            <p:cNvPr id="28" name="Овал 27"/>
            <p:cNvSpPr/>
            <p:nvPr/>
          </p:nvSpPr>
          <p:spPr>
            <a:xfrm>
              <a:off x="8639503" y="767255"/>
              <a:ext cx="630621" cy="6306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944303" y="767255"/>
              <a:ext cx="2123090" cy="630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0684491" y="767255"/>
              <a:ext cx="630621" cy="6306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0" y="1"/>
            <a:ext cx="467157" cy="4514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3224" y="1764573"/>
            <a:ext cx="8317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Создано общественное пространство для организации и проведения культурного досуга людей с ОВЗ, в том числе для людей разными формами нарушения опорно-двигательного аппарата.</a:t>
            </a:r>
          </a:p>
        </p:txBody>
      </p:sp>
    </p:spTree>
    <p:extLst>
      <p:ext uri="{BB962C8B-B14F-4D97-AF65-F5344CB8AC3E}">
        <p14:creationId xmlns:p14="http://schemas.microsoft.com/office/powerpoint/2010/main" val="39754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547995" y="439866"/>
            <a:ext cx="1117856" cy="1086854"/>
            <a:chOff x="8211247" y="363412"/>
            <a:chExt cx="1800190" cy="1621364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8211247" y="363412"/>
              <a:ext cx="1800190" cy="162136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586" y="382206"/>
              <a:ext cx="1429512" cy="152095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0466311" y="1694817"/>
            <a:ext cx="1199540" cy="1103693"/>
            <a:chOff x="6125645" y="374805"/>
            <a:chExt cx="1675535" cy="1553143"/>
          </a:xfrm>
        </p:grpSpPr>
        <p:sp>
          <p:nvSpPr>
            <p:cNvPr id="15" name="Овал 14"/>
            <p:cNvSpPr/>
            <p:nvPr/>
          </p:nvSpPr>
          <p:spPr>
            <a:xfrm>
              <a:off x="6125645" y="374805"/>
              <a:ext cx="1675535" cy="15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1671" y="454120"/>
              <a:ext cx="1631602" cy="1426584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8846" y="0"/>
            <a:ext cx="458311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5400000">
            <a:off x="-770172" y="4807335"/>
            <a:ext cx="2002649" cy="472009"/>
            <a:chOff x="8639503" y="767255"/>
            <a:chExt cx="2675609" cy="630621"/>
          </a:xfrm>
          <a:solidFill>
            <a:srgbClr val="00B0F0"/>
          </a:solidFill>
        </p:grpSpPr>
        <p:sp>
          <p:nvSpPr>
            <p:cNvPr id="28" name="Овал 27"/>
            <p:cNvSpPr/>
            <p:nvPr/>
          </p:nvSpPr>
          <p:spPr>
            <a:xfrm>
              <a:off x="8639503" y="767255"/>
              <a:ext cx="630621" cy="6306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944303" y="767255"/>
              <a:ext cx="2123090" cy="630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0684491" y="767255"/>
              <a:ext cx="630621" cy="6306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0" y="1"/>
            <a:ext cx="467157" cy="4514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/>
          </p:nvPr>
        </p:nvGraphicFramePr>
        <p:xfrm>
          <a:off x="770363" y="202547"/>
          <a:ext cx="9662543" cy="644618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041531">
                  <a:extLst>
                    <a:ext uri="{9D8B030D-6E8A-4147-A177-3AD203B41FA5}">
                      <a16:colId xmlns:a16="http://schemas.microsoft.com/office/drawing/2014/main" val="143125842"/>
                    </a:ext>
                  </a:extLst>
                </a:gridCol>
                <a:gridCol w="4621012">
                  <a:extLst>
                    <a:ext uri="{9D8B030D-6E8A-4147-A177-3AD203B41FA5}">
                      <a16:colId xmlns:a16="http://schemas.microsoft.com/office/drawing/2014/main" val="3969550894"/>
                    </a:ext>
                  </a:extLst>
                </a:gridCol>
              </a:tblGrid>
              <a:tr h="458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Количественные результаты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086844"/>
                  </a:ext>
                </a:extLst>
              </a:tr>
              <a:tr h="44208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Всего в мероприятиях проекта приняло участие более </a:t>
                      </a:r>
                      <a:r>
                        <a:rPr lang="ru-RU" sz="2000" b="1" dirty="0" smtClean="0">
                          <a:effectLst/>
                        </a:rPr>
                        <a:t>900 </a:t>
                      </a:r>
                      <a:r>
                        <a:rPr lang="ru-RU" sz="2000" b="1" dirty="0">
                          <a:effectLst/>
                        </a:rPr>
                        <a:t>семей</a:t>
                      </a:r>
                      <a:r>
                        <a:rPr lang="ru-RU" sz="1600" b="0" dirty="0">
                          <a:effectLst/>
                        </a:rPr>
                        <a:t> г. Северска.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003488"/>
                  </a:ext>
                </a:extLst>
              </a:tr>
              <a:tr h="305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Ожидаемые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Достигнутые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extLst>
                  <a:ext uri="{0D108BD9-81ED-4DB2-BD59-A6C34878D82A}">
                    <a16:rowId xmlns:a16="http://schemas.microsoft.com/office/drawing/2014/main" val="3057624129"/>
                  </a:ext>
                </a:extLst>
              </a:tr>
              <a:tr h="614573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мероприятия проекта вовлечено не менее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людей с ОВЗ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мероприятия проекта вовлечено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людей </a:t>
                      </a:r>
                    </a:p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ОВЗ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74" marR="43574" marT="0" marB="0"/>
                </a:tc>
                <a:extLst>
                  <a:ext uri="{0D108BD9-81ED-4DB2-BD59-A6C34878D82A}">
                    <a16:rowId xmlns:a16="http://schemas.microsoft.com/office/drawing/2014/main" val="1753850541"/>
                  </a:ext>
                </a:extLst>
              </a:tr>
              <a:tr h="611949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В мероприятия проекта вовлечено не менее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r>
                        <a:rPr lang="ru-RU" sz="1600" b="0" dirty="0" smtClean="0">
                          <a:effectLst/>
                        </a:rPr>
                        <a:t> жителей города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В мероприятия проекта вовлечено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  <a:r>
                        <a:rPr lang="ru-RU" sz="1600" b="0" dirty="0" smtClean="0">
                          <a:effectLst/>
                        </a:rPr>
                        <a:t> жителей города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extLst>
                  <a:ext uri="{0D108BD9-81ED-4DB2-BD59-A6C34878D82A}">
                    <a16:rowId xmlns:a16="http://schemas.microsoft.com/office/drawing/2014/main" val="3973891030"/>
                  </a:ext>
                </a:extLst>
              </a:tr>
              <a:tr h="884695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В мероприятия проекта вовлечено более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  <a:r>
                        <a:rPr lang="ru-RU" sz="1600" b="0" dirty="0" smtClean="0">
                          <a:effectLst/>
                        </a:rPr>
                        <a:t> представителей ближайшего окружения ключевой целевой аудитории.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В мероприятия проекта вовлечено более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 </a:t>
                      </a:r>
                      <a:r>
                        <a:rPr lang="ru-RU" sz="1600" b="0" dirty="0" smtClean="0">
                          <a:effectLst/>
                        </a:rPr>
                        <a:t>представителей ближайшего окружения ключевой целевой аудитории.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extLst>
                  <a:ext uri="{0D108BD9-81ED-4DB2-BD59-A6C34878D82A}">
                    <a16:rowId xmlns:a16="http://schemas.microsoft.com/office/drawing/2014/main" val="4258591336"/>
                  </a:ext>
                </a:extLst>
              </a:tr>
              <a:tr h="1529873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В рамках проекта реализовано не менее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600" b="0" dirty="0" smtClean="0">
                          <a:effectLst/>
                        </a:rPr>
                        <a:t> интерактивных </a:t>
                      </a:r>
                      <a:r>
                        <a:rPr lang="ru-RU" sz="1600" b="0" dirty="0" err="1" smtClean="0">
                          <a:effectLst/>
                        </a:rPr>
                        <a:t>деятельностных</a:t>
                      </a:r>
                      <a:r>
                        <a:rPr lang="ru-RU" sz="1600" b="0" dirty="0" smtClean="0">
                          <a:effectLst/>
                        </a:rPr>
                        <a:t> мероприятий, направленных на формирование и закрепление навыков ЗОЖ и использования спортивных снарядов </a:t>
                      </a:r>
                    </a:p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и тренажеров.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В рамках проекта реализовано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ru-RU" sz="1600" b="0" dirty="0" smtClean="0">
                          <a:effectLst/>
                        </a:rPr>
                        <a:t>интерактивных </a:t>
                      </a:r>
                      <a:r>
                        <a:rPr lang="ru-RU" sz="1600" b="0" dirty="0" err="1" smtClean="0">
                          <a:effectLst/>
                        </a:rPr>
                        <a:t>деятельностных</a:t>
                      </a:r>
                      <a:r>
                        <a:rPr lang="ru-RU" sz="1600" b="0" dirty="0" smtClean="0">
                          <a:effectLst/>
                        </a:rPr>
                        <a:t> мероприятий, направленных </a:t>
                      </a:r>
                    </a:p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на формирование и закрепление навыков ЗОЖ </a:t>
                      </a:r>
                    </a:p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и использования спортивных снарядов </a:t>
                      </a:r>
                    </a:p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и тренажеров.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extLst>
                  <a:ext uri="{0D108BD9-81ED-4DB2-BD59-A6C34878D82A}">
                    <a16:rowId xmlns:a16="http://schemas.microsoft.com/office/drawing/2014/main" val="3013791566"/>
                  </a:ext>
                </a:extLst>
              </a:tr>
              <a:tr h="1266482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В СМИ размещено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600" b="0" dirty="0" smtClean="0">
                          <a:effectLst/>
                        </a:rPr>
                        <a:t> информационных сообщений </a:t>
                      </a:r>
                    </a:p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о ходе реализации проекта. В мероприятиях проекта будут участвовать как информационное сопровождение все местные СМИ, плюс региональное печатное СМИ и ГТРК «Томск».</a:t>
                      </a:r>
                    </a:p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В СМИ размещено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600" b="0" dirty="0" smtClean="0">
                          <a:effectLst/>
                        </a:rPr>
                        <a:t> информационных сообщений о ходе реализации проекта. В мероприятиях проекта будут участвовать как информационное сопровождение все местные СМИ, плюс региональное печатное СМИ и ГТРК «Томск».</a:t>
                      </a:r>
                    </a:p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extLst>
                  <a:ext uri="{0D108BD9-81ED-4DB2-BD59-A6C34878D82A}">
                    <a16:rowId xmlns:a16="http://schemas.microsoft.com/office/drawing/2014/main" val="96388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4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5467</TotalTime>
  <Words>587</Words>
  <Application>Microsoft Office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Acrobat Document</vt:lpstr>
      <vt:lpstr>ПРОЕКТ  «Физкультурно-досуговый центр (в т.ч. для людей с ОВЗ)»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18</cp:revision>
  <dcterms:created xsi:type="dcterms:W3CDTF">2022-05-27T09:09:48Z</dcterms:created>
  <dcterms:modified xsi:type="dcterms:W3CDTF">2022-06-01T10:26:45Z</dcterms:modified>
</cp:coreProperties>
</file>